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Nunito Bold" charset="1" panose="00000000000000000000"/>
      <p:regular r:id="rId18"/>
    </p:embeddedFont>
    <p:embeddedFont>
      <p:font typeface="Alice" charset="1" panose="00000500000000000000"/>
      <p:regular r:id="rId19"/>
    </p:embeddedFont>
    <p:embeddedFont>
      <p:font typeface="TAN Headline" charset="1" panose="00000000000000000000"/>
      <p:regular r:id="rId20"/>
    </p:embeddedFont>
    <p:embeddedFont>
      <p:font typeface="Coco Gothic Bold" charset="1" panose="00000000000000000000"/>
      <p:regular r:id="rId21"/>
    </p:embeddedFont>
    <p:embeddedFont>
      <p:font typeface="Coco Gothic" charset="1" panose="000000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0036" y="5257800"/>
            <a:ext cx="12443873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4"/>
              </a:lnSpc>
            </a:pPr>
            <a:r>
              <a:rPr lang="en-US" sz="8499">
                <a:solidFill>
                  <a:srgbClr val="F9F3E5"/>
                </a:solidFill>
                <a:latin typeface="Nunito Bold"/>
              </a:rPr>
              <a:t>MARKET PRICE PREDICTION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970803">
            <a:off x="11921138" y="2886068"/>
            <a:ext cx="2260968" cy="2260968"/>
          </a:xfrm>
          <a:custGeom>
            <a:avLst/>
            <a:gdLst/>
            <a:ahLst/>
            <a:cxnLst/>
            <a:rect r="r" b="b" t="t" l="l"/>
            <a:pathLst>
              <a:path h="2260968" w="2260968">
                <a:moveTo>
                  <a:pt x="0" y="0"/>
                </a:moveTo>
                <a:lnTo>
                  <a:pt x="2260968" y="0"/>
                </a:lnTo>
                <a:lnTo>
                  <a:pt x="2260968" y="2260969"/>
                </a:lnTo>
                <a:lnTo>
                  <a:pt x="0" y="226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06682" y="3770261"/>
            <a:ext cx="2533775" cy="693815"/>
          </a:xfrm>
          <a:custGeom>
            <a:avLst/>
            <a:gdLst/>
            <a:ahLst/>
            <a:cxnLst/>
            <a:rect r="r" b="b" t="t" l="l"/>
            <a:pathLst>
              <a:path h="693815" w="2533775">
                <a:moveTo>
                  <a:pt x="0" y="0"/>
                </a:moveTo>
                <a:lnTo>
                  <a:pt x="2533775" y="0"/>
                </a:lnTo>
                <a:lnTo>
                  <a:pt x="2533775" y="693815"/>
                </a:lnTo>
                <a:lnTo>
                  <a:pt x="0" y="693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97897" y="486760"/>
            <a:ext cx="2441728" cy="2515556"/>
          </a:xfrm>
          <a:custGeom>
            <a:avLst/>
            <a:gdLst/>
            <a:ahLst/>
            <a:cxnLst/>
            <a:rect r="r" b="b" t="t" l="l"/>
            <a:pathLst>
              <a:path h="2515556" w="2441728">
                <a:moveTo>
                  <a:pt x="0" y="0"/>
                </a:moveTo>
                <a:lnTo>
                  <a:pt x="2441728" y="0"/>
                </a:lnTo>
                <a:lnTo>
                  <a:pt x="2441728" y="2515556"/>
                </a:lnTo>
                <a:lnTo>
                  <a:pt x="0" y="251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28882">
            <a:off x="14928112" y="1401557"/>
            <a:ext cx="2505099" cy="685962"/>
          </a:xfrm>
          <a:custGeom>
            <a:avLst/>
            <a:gdLst/>
            <a:ahLst/>
            <a:cxnLst/>
            <a:rect r="r" b="b" t="t" l="l"/>
            <a:pathLst>
              <a:path h="685962" w="2505099">
                <a:moveTo>
                  <a:pt x="0" y="0"/>
                </a:moveTo>
                <a:lnTo>
                  <a:pt x="2505099" y="0"/>
                </a:lnTo>
                <a:lnTo>
                  <a:pt x="2505099" y="685962"/>
                </a:lnTo>
                <a:lnTo>
                  <a:pt x="0" y="685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7573" y="-146051"/>
            <a:ext cx="1311588" cy="1595959"/>
          </a:xfrm>
          <a:custGeom>
            <a:avLst/>
            <a:gdLst/>
            <a:ahLst/>
            <a:cxnLst/>
            <a:rect r="r" b="b" t="t" l="l"/>
            <a:pathLst>
              <a:path h="1595959" w="1311588">
                <a:moveTo>
                  <a:pt x="0" y="0"/>
                </a:moveTo>
                <a:lnTo>
                  <a:pt x="1311588" y="0"/>
                </a:lnTo>
                <a:lnTo>
                  <a:pt x="1311588" y="1595959"/>
                </a:lnTo>
                <a:lnTo>
                  <a:pt x="0" y="1595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12643" y="2280359"/>
            <a:ext cx="1334802" cy="1595959"/>
          </a:xfrm>
          <a:custGeom>
            <a:avLst/>
            <a:gdLst/>
            <a:ahLst/>
            <a:cxnLst/>
            <a:rect r="r" b="b" t="t" l="l"/>
            <a:pathLst>
              <a:path h="1595959" w="1334802">
                <a:moveTo>
                  <a:pt x="0" y="0"/>
                </a:moveTo>
                <a:lnTo>
                  <a:pt x="1334802" y="0"/>
                </a:lnTo>
                <a:lnTo>
                  <a:pt x="1334802" y="1595959"/>
                </a:lnTo>
                <a:lnTo>
                  <a:pt x="0" y="15959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13471">
            <a:off x="16529128" y="5355380"/>
            <a:ext cx="2646160" cy="2295544"/>
          </a:xfrm>
          <a:custGeom>
            <a:avLst/>
            <a:gdLst/>
            <a:ahLst/>
            <a:cxnLst/>
            <a:rect r="r" b="b" t="t" l="l"/>
            <a:pathLst>
              <a:path h="2295544" w="2646160">
                <a:moveTo>
                  <a:pt x="0" y="0"/>
                </a:moveTo>
                <a:lnTo>
                  <a:pt x="2646160" y="0"/>
                </a:lnTo>
                <a:lnTo>
                  <a:pt x="2646160" y="2295545"/>
                </a:lnTo>
                <a:lnTo>
                  <a:pt x="0" y="22955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31792">
            <a:off x="6153263" y="-720203"/>
            <a:ext cx="1574753" cy="3157399"/>
          </a:xfrm>
          <a:custGeom>
            <a:avLst/>
            <a:gdLst/>
            <a:ahLst/>
            <a:cxnLst/>
            <a:rect r="r" b="b" t="t" l="l"/>
            <a:pathLst>
              <a:path h="3157399" w="1574753">
                <a:moveTo>
                  <a:pt x="0" y="0"/>
                </a:moveTo>
                <a:lnTo>
                  <a:pt x="1574753" y="0"/>
                </a:lnTo>
                <a:lnTo>
                  <a:pt x="1574753" y="3157399"/>
                </a:lnTo>
                <a:lnTo>
                  <a:pt x="0" y="31573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610036" y="3236437"/>
            <a:ext cx="4582773" cy="950985"/>
            <a:chOff x="0" y="0"/>
            <a:chExt cx="1958432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58432" cy="406400"/>
            </a:xfrm>
            <a:custGeom>
              <a:avLst/>
              <a:gdLst/>
              <a:ahLst/>
              <a:cxnLst/>
              <a:rect r="r" b="b" t="t" l="l"/>
              <a:pathLst>
                <a:path h="406400" w="1958432">
                  <a:moveTo>
                    <a:pt x="1755232" y="0"/>
                  </a:moveTo>
                  <a:cubicBezTo>
                    <a:pt x="1867457" y="0"/>
                    <a:pt x="1958432" y="90976"/>
                    <a:pt x="1958432" y="203200"/>
                  </a:cubicBezTo>
                  <a:cubicBezTo>
                    <a:pt x="1958432" y="315424"/>
                    <a:pt x="1867457" y="406400"/>
                    <a:pt x="175523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9F3E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28575"/>
              <a:ext cx="1958432" cy="377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79"/>
                </a:lnSpc>
              </a:pPr>
              <a:r>
                <a:rPr lang="en-US" sz="2799">
                  <a:solidFill>
                    <a:srgbClr val="1D5175"/>
                  </a:solidFill>
                  <a:latin typeface="Nunito Bold"/>
                </a:rPr>
                <a:t>MENTORNESS PROJECT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5540457" y="9172575"/>
            <a:ext cx="2709339" cy="615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lice"/>
              </a:rPr>
              <a:t>LEKSHMI 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41338">
            <a:off x="8010988" y="-417737"/>
            <a:ext cx="19509556" cy="12245724"/>
          </a:xfrm>
          <a:custGeom>
            <a:avLst/>
            <a:gdLst/>
            <a:ahLst/>
            <a:cxnLst/>
            <a:rect r="r" b="b" t="t" l="l"/>
            <a:pathLst>
              <a:path h="12245724" w="19509556">
                <a:moveTo>
                  <a:pt x="19509556" y="0"/>
                </a:moveTo>
                <a:lnTo>
                  <a:pt x="0" y="0"/>
                </a:lnTo>
                <a:lnTo>
                  <a:pt x="0" y="12245724"/>
                </a:lnTo>
                <a:lnTo>
                  <a:pt x="19509556" y="12245724"/>
                </a:lnTo>
                <a:lnTo>
                  <a:pt x="1950955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41338">
            <a:off x="-1524537" y="933920"/>
            <a:ext cx="15202708" cy="9542409"/>
          </a:xfrm>
          <a:custGeom>
            <a:avLst/>
            <a:gdLst/>
            <a:ahLst/>
            <a:cxnLst/>
            <a:rect r="r" b="b" t="t" l="l"/>
            <a:pathLst>
              <a:path h="9542409" w="15202708">
                <a:moveTo>
                  <a:pt x="15202709" y="0"/>
                </a:moveTo>
                <a:lnTo>
                  <a:pt x="0" y="0"/>
                </a:lnTo>
                <a:lnTo>
                  <a:pt x="0" y="9542409"/>
                </a:lnTo>
                <a:lnTo>
                  <a:pt x="15202709" y="9542409"/>
                </a:lnTo>
                <a:lnTo>
                  <a:pt x="1520270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10072">
            <a:off x="16752" y="-194501"/>
            <a:ext cx="1684737" cy="2120378"/>
          </a:xfrm>
          <a:custGeom>
            <a:avLst/>
            <a:gdLst/>
            <a:ahLst/>
            <a:cxnLst/>
            <a:rect r="r" b="b" t="t" l="l"/>
            <a:pathLst>
              <a:path h="2120378" w="1684737">
                <a:moveTo>
                  <a:pt x="0" y="0"/>
                </a:moveTo>
                <a:lnTo>
                  <a:pt x="1684737" y="0"/>
                </a:lnTo>
                <a:lnTo>
                  <a:pt x="1684737" y="2120378"/>
                </a:lnTo>
                <a:lnTo>
                  <a:pt x="0" y="21203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6541" y="3476591"/>
            <a:ext cx="8219545" cy="492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B365F"/>
                </a:solidFill>
                <a:latin typeface="Coco Gothic Bold"/>
              </a:rPr>
              <a:t>1. SARIMA</a:t>
            </a:r>
          </a:p>
          <a:p>
            <a:pPr algn="l" marL="604463" indent="-302232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B365F"/>
                </a:solidFill>
                <a:latin typeface="Coco Gothic"/>
              </a:rPr>
              <a:t>The SARIMA (Seasonal ARIMA) model extends ARIMA by including seasonal components, making it suitable for data with seasonal patterns.</a:t>
            </a:r>
          </a:p>
          <a:p>
            <a:pPr algn="l">
              <a:lnSpc>
                <a:spcPts val="3919"/>
              </a:lnSpc>
            </a:pPr>
          </a:p>
          <a:p>
            <a:pPr algn="l" marL="604463" indent="-302232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B365F"/>
                </a:solidFill>
                <a:latin typeface="Coco Gothic"/>
              </a:rPr>
              <a:t>Trained on historical time series data, incorporating seasonal patterns to enhance forecasting accuracy.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948415" y="6154922"/>
            <a:ext cx="8339585" cy="3576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559"/>
              </a:lnSpc>
            </a:pPr>
            <a:r>
              <a:rPr lang="en-US" sz="2542">
                <a:solidFill>
                  <a:srgbClr val="3B365F"/>
                </a:solidFill>
                <a:latin typeface="Coco Gothic Bold"/>
              </a:rPr>
              <a:t>3. Prophet:</a:t>
            </a:r>
          </a:p>
          <a:p>
            <a:pPr algn="just" marL="548969" indent="-274485" lvl="1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3B365F"/>
                </a:solidFill>
                <a:latin typeface="Coco Gothic"/>
              </a:rPr>
              <a:t>Prophet, developed by Facebook, is a robust model designed for forecasting time series data that can handle missing data and outliers well.</a:t>
            </a:r>
          </a:p>
          <a:p>
            <a:pPr algn="just">
              <a:lnSpc>
                <a:spcPts val="3559"/>
              </a:lnSpc>
            </a:pPr>
          </a:p>
          <a:p>
            <a:pPr algn="just" marL="548969" indent="-274485" lvl="1">
              <a:lnSpc>
                <a:spcPts val="3559"/>
              </a:lnSpc>
              <a:buFont typeface="Arial"/>
              <a:buChar char="•"/>
            </a:pPr>
            <a:r>
              <a:rPr lang="en-US" sz="2542">
                <a:solidFill>
                  <a:srgbClr val="3B365F"/>
                </a:solidFill>
                <a:latin typeface="Coco Gothic"/>
              </a:rPr>
              <a:t>Trained with historical time series data, using its flexibility to capture trends, seasonality for forecasting.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37779" y="401638"/>
            <a:ext cx="125769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TAN Headline"/>
              </a:rPr>
              <a:t>MODEL TRAINING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74562" y="1446212"/>
            <a:ext cx="7884738" cy="4355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21"/>
              </a:lnSpc>
            </a:pPr>
            <a:r>
              <a:rPr lang="en-US" sz="2515">
                <a:solidFill>
                  <a:srgbClr val="3B365F"/>
                </a:solidFill>
                <a:latin typeface="Coco Gothic Bold"/>
              </a:rPr>
              <a:t>2. ARIMA:</a:t>
            </a:r>
          </a:p>
          <a:p>
            <a:pPr algn="l" marL="600684" indent="-300342" lvl="1">
              <a:lnSpc>
                <a:spcPts val="3895"/>
              </a:lnSpc>
              <a:buFont typeface="Arial"/>
              <a:buChar char="•"/>
            </a:pPr>
            <a:r>
              <a:rPr lang="en-US" sz="2782">
                <a:solidFill>
                  <a:srgbClr val="3B365F"/>
                </a:solidFill>
                <a:latin typeface="Coco Gothic"/>
              </a:rPr>
              <a:t>The ARIMA (AutoRegressive Integrated Moving Average) model is used for capturing linear patterns in time series data. </a:t>
            </a:r>
          </a:p>
          <a:p>
            <a:pPr algn="l">
              <a:lnSpc>
                <a:spcPts val="3895"/>
              </a:lnSpc>
            </a:pPr>
          </a:p>
          <a:p>
            <a:pPr algn="l" marL="600684" indent="-300342" lvl="1">
              <a:lnSpc>
                <a:spcPts val="3895"/>
              </a:lnSpc>
              <a:buFont typeface="Arial"/>
              <a:buChar char="•"/>
            </a:pPr>
            <a:r>
              <a:rPr lang="en-US" sz="2782">
                <a:solidFill>
                  <a:srgbClr val="3B365F"/>
                </a:solidFill>
                <a:latin typeface="Coco Gothic"/>
              </a:rPr>
              <a:t> Trained using historical time series data to capture auto-regressive, differencing, and moving average components for forecasting.</a:t>
            </a:r>
          </a:p>
        </p:txBody>
      </p:sp>
    </p:spTree>
  </p:cSld>
  <p:clrMapOvr>
    <a:masterClrMapping/>
  </p:clrMapOvr>
  <p:transition spd="fast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1248" y="1245526"/>
            <a:ext cx="15668052" cy="9041474"/>
          </a:xfrm>
          <a:custGeom>
            <a:avLst/>
            <a:gdLst/>
            <a:ahLst/>
            <a:cxnLst/>
            <a:rect r="r" b="b" t="t" l="l"/>
            <a:pathLst>
              <a:path h="9041474" w="15668052">
                <a:moveTo>
                  <a:pt x="0" y="0"/>
                </a:moveTo>
                <a:lnTo>
                  <a:pt x="15668052" y="0"/>
                </a:lnTo>
                <a:lnTo>
                  <a:pt x="15668052" y="9041474"/>
                </a:lnTo>
                <a:lnTo>
                  <a:pt x="0" y="90414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575" r="0" b="-357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76363" y="5251"/>
            <a:ext cx="10297822" cy="102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56"/>
              </a:lnSpc>
            </a:pPr>
            <a:r>
              <a:rPr lang="en-US" sz="5969">
                <a:solidFill>
                  <a:srgbClr val="FFFFFF"/>
                </a:solidFill>
                <a:latin typeface="TAN Headline"/>
              </a:rPr>
              <a:t>MODEL EVALUATION</a:t>
            </a:r>
          </a:p>
        </p:txBody>
      </p:sp>
    </p:spTree>
  </p:cSld>
  <p:clrMapOvr>
    <a:masterClrMapping/>
  </p:clrMapOvr>
  <p:transition spd="fast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10036" y="5257800"/>
            <a:ext cx="12443873" cy="1171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24"/>
              </a:lnSpc>
            </a:pPr>
            <a:r>
              <a:rPr lang="en-US" sz="8499">
                <a:solidFill>
                  <a:srgbClr val="F9F3E5"/>
                </a:solidFill>
                <a:latin typeface="Nunito Bold"/>
              </a:rPr>
              <a:t>THANK YOU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970803">
            <a:off x="11921138" y="2886068"/>
            <a:ext cx="2260968" cy="2260968"/>
          </a:xfrm>
          <a:custGeom>
            <a:avLst/>
            <a:gdLst/>
            <a:ahLst/>
            <a:cxnLst/>
            <a:rect r="r" b="b" t="t" l="l"/>
            <a:pathLst>
              <a:path h="2260968" w="2260968">
                <a:moveTo>
                  <a:pt x="0" y="0"/>
                </a:moveTo>
                <a:lnTo>
                  <a:pt x="2260968" y="0"/>
                </a:lnTo>
                <a:lnTo>
                  <a:pt x="2260968" y="2260969"/>
                </a:lnTo>
                <a:lnTo>
                  <a:pt x="0" y="2260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06682" y="3770261"/>
            <a:ext cx="2533775" cy="693815"/>
          </a:xfrm>
          <a:custGeom>
            <a:avLst/>
            <a:gdLst/>
            <a:ahLst/>
            <a:cxnLst/>
            <a:rect r="r" b="b" t="t" l="l"/>
            <a:pathLst>
              <a:path h="693815" w="2533775">
                <a:moveTo>
                  <a:pt x="0" y="0"/>
                </a:moveTo>
                <a:lnTo>
                  <a:pt x="2533775" y="0"/>
                </a:lnTo>
                <a:lnTo>
                  <a:pt x="2533775" y="693815"/>
                </a:lnTo>
                <a:lnTo>
                  <a:pt x="0" y="6938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697897" y="486760"/>
            <a:ext cx="2441728" cy="2515556"/>
          </a:xfrm>
          <a:custGeom>
            <a:avLst/>
            <a:gdLst/>
            <a:ahLst/>
            <a:cxnLst/>
            <a:rect r="r" b="b" t="t" l="l"/>
            <a:pathLst>
              <a:path h="2515556" w="2441728">
                <a:moveTo>
                  <a:pt x="0" y="0"/>
                </a:moveTo>
                <a:lnTo>
                  <a:pt x="2441728" y="0"/>
                </a:lnTo>
                <a:lnTo>
                  <a:pt x="2441728" y="2515556"/>
                </a:lnTo>
                <a:lnTo>
                  <a:pt x="0" y="25155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728882">
            <a:off x="14928112" y="1401557"/>
            <a:ext cx="2505099" cy="685962"/>
          </a:xfrm>
          <a:custGeom>
            <a:avLst/>
            <a:gdLst/>
            <a:ahLst/>
            <a:cxnLst/>
            <a:rect r="r" b="b" t="t" l="l"/>
            <a:pathLst>
              <a:path h="685962" w="2505099">
                <a:moveTo>
                  <a:pt x="0" y="0"/>
                </a:moveTo>
                <a:lnTo>
                  <a:pt x="2505099" y="0"/>
                </a:lnTo>
                <a:lnTo>
                  <a:pt x="2505099" y="685962"/>
                </a:lnTo>
                <a:lnTo>
                  <a:pt x="0" y="6859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547573" y="-146051"/>
            <a:ext cx="1311588" cy="1595959"/>
          </a:xfrm>
          <a:custGeom>
            <a:avLst/>
            <a:gdLst/>
            <a:ahLst/>
            <a:cxnLst/>
            <a:rect r="r" b="b" t="t" l="l"/>
            <a:pathLst>
              <a:path h="1595959" w="1311588">
                <a:moveTo>
                  <a:pt x="0" y="0"/>
                </a:moveTo>
                <a:lnTo>
                  <a:pt x="1311588" y="0"/>
                </a:lnTo>
                <a:lnTo>
                  <a:pt x="1311588" y="1595959"/>
                </a:lnTo>
                <a:lnTo>
                  <a:pt x="0" y="159595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12643" y="2280359"/>
            <a:ext cx="1334802" cy="1595959"/>
          </a:xfrm>
          <a:custGeom>
            <a:avLst/>
            <a:gdLst/>
            <a:ahLst/>
            <a:cxnLst/>
            <a:rect r="r" b="b" t="t" l="l"/>
            <a:pathLst>
              <a:path h="1595959" w="1334802">
                <a:moveTo>
                  <a:pt x="0" y="0"/>
                </a:moveTo>
                <a:lnTo>
                  <a:pt x="1334802" y="0"/>
                </a:lnTo>
                <a:lnTo>
                  <a:pt x="1334802" y="1595959"/>
                </a:lnTo>
                <a:lnTo>
                  <a:pt x="0" y="159595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13471">
            <a:off x="16529128" y="5355380"/>
            <a:ext cx="2646160" cy="2295544"/>
          </a:xfrm>
          <a:custGeom>
            <a:avLst/>
            <a:gdLst/>
            <a:ahLst/>
            <a:cxnLst/>
            <a:rect r="r" b="b" t="t" l="l"/>
            <a:pathLst>
              <a:path h="2295544" w="2646160">
                <a:moveTo>
                  <a:pt x="0" y="0"/>
                </a:moveTo>
                <a:lnTo>
                  <a:pt x="2646160" y="0"/>
                </a:lnTo>
                <a:lnTo>
                  <a:pt x="2646160" y="2295545"/>
                </a:lnTo>
                <a:lnTo>
                  <a:pt x="0" y="22955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031792">
            <a:off x="6153263" y="-720203"/>
            <a:ext cx="1574753" cy="3157399"/>
          </a:xfrm>
          <a:custGeom>
            <a:avLst/>
            <a:gdLst/>
            <a:ahLst/>
            <a:cxnLst/>
            <a:rect r="r" b="b" t="t" l="l"/>
            <a:pathLst>
              <a:path h="3157399" w="1574753">
                <a:moveTo>
                  <a:pt x="0" y="0"/>
                </a:moveTo>
                <a:lnTo>
                  <a:pt x="1574753" y="0"/>
                </a:lnTo>
                <a:lnTo>
                  <a:pt x="1574753" y="3157399"/>
                </a:lnTo>
                <a:lnTo>
                  <a:pt x="0" y="31573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05099" y="768038"/>
            <a:ext cx="13849370" cy="8750924"/>
            <a:chOff x="0" y="0"/>
            <a:chExt cx="18465827" cy="11667899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23825"/>
              <a:ext cx="18465827" cy="1460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238"/>
                </a:lnSpc>
              </a:pPr>
              <a:r>
                <a:rPr lang="en-US" sz="6599">
                  <a:solidFill>
                    <a:srgbClr val="FFFFFF"/>
                  </a:solidFill>
                  <a:latin typeface="TAN Headline"/>
                </a:rPr>
                <a:t>CONTENTS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118335" y="3133161"/>
              <a:ext cx="10907156" cy="85347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54519" indent="-327260" lvl="1">
                <a:lnSpc>
                  <a:spcPts val="4244"/>
                </a:lnSpc>
                <a:buFont typeface="Arial"/>
                <a:buChar char="•"/>
              </a:pPr>
              <a:r>
                <a:rPr lang="en-US" sz="3031">
                  <a:solidFill>
                    <a:srgbClr val="FFFFFF"/>
                  </a:solidFill>
                  <a:latin typeface="TAN Headline"/>
                </a:rPr>
                <a:t>DATASET ANALYSIS</a:t>
              </a:r>
            </a:p>
            <a:p>
              <a:pPr algn="l">
                <a:lnSpc>
                  <a:spcPts val="4244"/>
                </a:lnSpc>
              </a:pPr>
            </a:p>
            <a:p>
              <a:pPr algn="l" marL="654519" indent="-327260" lvl="1">
                <a:lnSpc>
                  <a:spcPts val="4244"/>
                </a:lnSpc>
                <a:buFont typeface="Arial"/>
                <a:buChar char="•"/>
              </a:pPr>
              <a:r>
                <a:rPr lang="en-US" sz="3031">
                  <a:solidFill>
                    <a:srgbClr val="FFFFFF"/>
                  </a:solidFill>
                  <a:latin typeface="TAN Headline"/>
                </a:rPr>
                <a:t>DATA PREPROCESSING</a:t>
              </a:r>
            </a:p>
            <a:p>
              <a:pPr algn="l">
                <a:lnSpc>
                  <a:spcPts val="4244"/>
                </a:lnSpc>
              </a:pPr>
            </a:p>
            <a:p>
              <a:pPr algn="l" marL="654519" indent="-327260" lvl="1">
                <a:lnSpc>
                  <a:spcPts val="4244"/>
                </a:lnSpc>
                <a:buFont typeface="Arial"/>
                <a:buChar char="•"/>
              </a:pPr>
              <a:r>
                <a:rPr lang="en-US" sz="3031">
                  <a:solidFill>
                    <a:srgbClr val="FFFFFF"/>
                  </a:solidFill>
                  <a:latin typeface="TAN Headline"/>
                </a:rPr>
                <a:t>EXPLORATORY DATA ANALYSIS</a:t>
              </a:r>
            </a:p>
            <a:p>
              <a:pPr algn="l">
                <a:lnSpc>
                  <a:spcPts val="4244"/>
                </a:lnSpc>
              </a:pPr>
            </a:p>
            <a:p>
              <a:pPr algn="l" marL="654519" indent="-327260" lvl="1">
                <a:lnSpc>
                  <a:spcPts val="4244"/>
                </a:lnSpc>
                <a:buFont typeface="Arial"/>
                <a:buChar char="•"/>
              </a:pPr>
              <a:r>
                <a:rPr lang="en-US" sz="3031">
                  <a:solidFill>
                    <a:srgbClr val="FFFFFF"/>
                  </a:solidFill>
                  <a:latin typeface="TAN Headline"/>
                </a:rPr>
                <a:t>FEATURE ENGINEERING</a:t>
              </a:r>
            </a:p>
            <a:p>
              <a:pPr algn="l">
                <a:lnSpc>
                  <a:spcPts val="4244"/>
                </a:lnSpc>
              </a:pPr>
            </a:p>
            <a:p>
              <a:pPr algn="l" marL="654519" indent="-327260" lvl="1">
                <a:lnSpc>
                  <a:spcPts val="4244"/>
                </a:lnSpc>
                <a:buFont typeface="Arial"/>
                <a:buChar char="•"/>
              </a:pPr>
              <a:r>
                <a:rPr lang="en-US" sz="3031">
                  <a:solidFill>
                    <a:srgbClr val="FFFFFF"/>
                  </a:solidFill>
                  <a:latin typeface="TAN Headline"/>
                </a:rPr>
                <a:t>MODEL TRAINING</a:t>
              </a:r>
            </a:p>
            <a:p>
              <a:pPr algn="l">
                <a:lnSpc>
                  <a:spcPts val="4244"/>
                </a:lnSpc>
              </a:pPr>
            </a:p>
            <a:p>
              <a:pPr algn="l" marL="654519" indent="-327260" lvl="1">
                <a:lnSpc>
                  <a:spcPts val="4244"/>
                </a:lnSpc>
                <a:buFont typeface="Arial"/>
                <a:buChar char="•"/>
              </a:pPr>
              <a:r>
                <a:rPr lang="en-US" sz="3031">
                  <a:solidFill>
                    <a:srgbClr val="FFFFFF"/>
                  </a:solidFill>
                  <a:latin typeface="TAN Headline"/>
                </a:rPr>
                <a:t>MODEL EVALUATION</a:t>
              </a:r>
            </a:p>
            <a:p>
              <a:pPr algn="l">
                <a:lnSpc>
                  <a:spcPts val="424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754225" y="9585551"/>
            <a:ext cx="2533775" cy="693815"/>
          </a:xfrm>
          <a:custGeom>
            <a:avLst/>
            <a:gdLst/>
            <a:ahLst/>
            <a:cxnLst/>
            <a:rect r="r" b="b" t="t" l="l"/>
            <a:pathLst>
              <a:path h="693815" w="2533775">
                <a:moveTo>
                  <a:pt x="0" y="0"/>
                </a:moveTo>
                <a:lnTo>
                  <a:pt x="2533775" y="0"/>
                </a:lnTo>
                <a:lnTo>
                  <a:pt x="2533775" y="693815"/>
                </a:lnTo>
                <a:lnTo>
                  <a:pt x="0" y="6938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9585551"/>
            <a:ext cx="2505099" cy="685962"/>
          </a:xfrm>
          <a:custGeom>
            <a:avLst/>
            <a:gdLst/>
            <a:ahLst/>
            <a:cxnLst/>
            <a:rect r="r" b="b" t="t" l="l"/>
            <a:pathLst>
              <a:path h="685962" w="2505099">
                <a:moveTo>
                  <a:pt x="0" y="0"/>
                </a:moveTo>
                <a:lnTo>
                  <a:pt x="2505099" y="0"/>
                </a:lnTo>
                <a:lnTo>
                  <a:pt x="2505099" y="685963"/>
                </a:lnTo>
                <a:lnTo>
                  <a:pt x="0" y="685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413471">
            <a:off x="15936220" y="-1147772"/>
            <a:ext cx="2646160" cy="2295544"/>
          </a:xfrm>
          <a:custGeom>
            <a:avLst/>
            <a:gdLst/>
            <a:ahLst/>
            <a:cxnLst/>
            <a:rect r="r" b="b" t="t" l="l"/>
            <a:pathLst>
              <a:path h="2295544" w="2646160">
                <a:moveTo>
                  <a:pt x="0" y="0"/>
                </a:moveTo>
                <a:lnTo>
                  <a:pt x="2646160" y="0"/>
                </a:lnTo>
                <a:lnTo>
                  <a:pt x="2646160" y="2295544"/>
                </a:lnTo>
                <a:lnTo>
                  <a:pt x="0" y="2295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413471">
            <a:off x="-818385" y="-1147772"/>
            <a:ext cx="2646160" cy="2295544"/>
          </a:xfrm>
          <a:custGeom>
            <a:avLst/>
            <a:gdLst/>
            <a:ahLst/>
            <a:cxnLst/>
            <a:rect r="r" b="b" t="t" l="l"/>
            <a:pathLst>
              <a:path h="2295544" w="2646160">
                <a:moveTo>
                  <a:pt x="0" y="0"/>
                </a:moveTo>
                <a:lnTo>
                  <a:pt x="2646161" y="0"/>
                </a:lnTo>
                <a:lnTo>
                  <a:pt x="2646161" y="2295544"/>
                </a:lnTo>
                <a:lnTo>
                  <a:pt x="0" y="22955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262171">
            <a:off x="8699606" y="-2315196"/>
            <a:ext cx="9743832" cy="10202966"/>
          </a:xfrm>
          <a:custGeom>
            <a:avLst/>
            <a:gdLst/>
            <a:ahLst/>
            <a:cxnLst/>
            <a:rect r="r" b="b" t="t" l="l"/>
            <a:pathLst>
              <a:path h="10202966" w="9743832">
                <a:moveTo>
                  <a:pt x="0" y="0"/>
                </a:moveTo>
                <a:lnTo>
                  <a:pt x="9743832" y="0"/>
                </a:lnTo>
                <a:lnTo>
                  <a:pt x="9743832" y="10202965"/>
                </a:lnTo>
                <a:lnTo>
                  <a:pt x="0" y="1020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441338">
            <a:off x="5645246" y="391329"/>
            <a:ext cx="17026763" cy="10687329"/>
          </a:xfrm>
          <a:custGeom>
            <a:avLst/>
            <a:gdLst/>
            <a:ahLst/>
            <a:cxnLst/>
            <a:rect r="r" b="b" t="t" l="l"/>
            <a:pathLst>
              <a:path h="10687329" w="17026763">
                <a:moveTo>
                  <a:pt x="17026763" y="0"/>
                </a:moveTo>
                <a:lnTo>
                  <a:pt x="0" y="0"/>
                </a:lnTo>
                <a:lnTo>
                  <a:pt x="0" y="10687330"/>
                </a:lnTo>
                <a:lnTo>
                  <a:pt x="17026763" y="10687330"/>
                </a:lnTo>
                <a:lnTo>
                  <a:pt x="1702676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423641" y="6086574"/>
            <a:ext cx="6847282" cy="6038058"/>
          </a:xfrm>
          <a:custGeom>
            <a:avLst/>
            <a:gdLst/>
            <a:ahLst/>
            <a:cxnLst/>
            <a:rect r="r" b="b" t="t" l="l"/>
            <a:pathLst>
              <a:path h="6038058" w="6847282">
                <a:moveTo>
                  <a:pt x="0" y="0"/>
                </a:moveTo>
                <a:lnTo>
                  <a:pt x="6847282" y="0"/>
                </a:lnTo>
                <a:lnTo>
                  <a:pt x="6847282" y="6038058"/>
                </a:lnTo>
                <a:lnTo>
                  <a:pt x="0" y="6038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0" y="2710086"/>
            <a:ext cx="6115750" cy="309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896" indent="-313448" lvl="1">
              <a:lnSpc>
                <a:spcPts val="4065"/>
              </a:lnSpc>
              <a:buFont typeface="Arial"/>
              <a:buChar char="•"/>
            </a:pPr>
            <a:r>
              <a:rPr lang="en-US" sz="2903">
                <a:solidFill>
                  <a:srgbClr val="FFFFFF"/>
                </a:solidFill>
                <a:latin typeface="Coco Gothic Bold"/>
              </a:rPr>
              <a:t>Objective</a:t>
            </a:r>
            <a:r>
              <a:rPr lang="en-US" sz="2903">
                <a:solidFill>
                  <a:srgbClr val="FFFFFF"/>
                </a:solidFill>
                <a:latin typeface="Coco Gothic"/>
              </a:rPr>
              <a:t>: Develop a robust time series machine learning model capable of accurately forecasting market trends based on historical data.</a:t>
            </a:r>
          </a:p>
          <a:p>
            <a:pPr algn="l">
              <a:lnSpc>
                <a:spcPts val="406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304988" y="382787"/>
            <a:ext cx="9940611" cy="101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60"/>
              </a:lnSpc>
            </a:pPr>
            <a:r>
              <a:rPr lang="en-US" sz="5900">
                <a:solidFill>
                  <a:srgbClr val="FFFFFF"/>
                </a:solidFill>
                <a:latin typeface="TAN Headline"/>
              </a:rPr>
              <a:t>DATASET ANALYSIS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77938" y="2766046"/>
            <a:ext cx="9576792" cy="6807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market: The market or commodity under consideration.</a:t>
            </a:r>
          </a:p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month: The month for which the data is recorded.</a:t>
            </a:r>
          </a:p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year: The year corresponding to the recorded data.</a:t>
            </a:r>
          </a:p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quantity: The quantity of the commodity traded or available.</a:t>
            </a:r>
          </a:p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priceMin: The minimum price of the commodity during the month.</a:t>
            </a:r>
          </a:p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priceMax: The maximum price of the commodity during the month.</a:t>
            </a:r>
          </a:p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priceMod: The mode or most frequently occurring price of the commodity during the month.</a:t>
            </a:r>
          </a:p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state: The state or region where the market is located.</a:t>
            </a:r>
          </a:p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city: The city where the market is situated.</a:t>
            </a:r>
          </a:p>
          <a:p>
            <a:pPr algn="just">
              <a:lnSpc>
                <a:spcPts val="3843"/>
              </a:lnSpc>
            </a:pPr>
            <a:r>
              <a:rPr lang="en-US" sz="2745">
                <a:solidFill>
                  <a:srgbClr val="3B365F"/>
                </a:solidFill>
                <a:latin typeface="Coco Gothic"/>
                <a:sym typeface="Coco Gothic"/>
              </a:rPr>
              <a:t> date: The specific date of the recorded data.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41338">
            <a:off x="-573623" y="157557"/>
            <a:ext cx="22145612" cy="13900319"/>
          </a:xfrm>
          <a:custGeom>
            <a:avLst/>
            <a:gdLst/>
            <a:ahLst/>
            <a:cxnLst/>
            <a:rect r="r" b="b" t="t" l="l"/>
            <a:pathLst>
              <a:path h="13900319" w="22145612">
                <a:moveTo>
                  <a:pt x="22145612" y="0"/>
                </a:moveTo>
                <a:lnTo>
                  <a:pt x="0" y="0"/>
                </a:lnTo>
                <a:lnTo>
                  <a:pt x="0" y="13900320"/>
                </a:lnTo>
                <a:lnTo>
                  <a:pt x="22145612" y="13900320"/>
                </a:lnTo>
                <a:lnTo>
                  <a:pt x="2214561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5760" y="3327760"/>
            <a:ext cx="8993728" cy="6586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9284" indent="-289642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3B365F"/>
                </a:solidFill>
                <a:latin typeface="Coco Gothic Bold"/>
              </a:rPr>
              <a:t>Handled missing values by dropping rows with missing entries.</a:t>
            </a:r>
          </a:p>
          <a:p>
            <a:pPr algn="l">
              <a:lnSpc>
                <a:spcPts val="3756"/>
              </a:lnSpc>
            </a:pPr>
          </a:p>
          <a:p>
            <a:pPr algn="l" marL="579284" indent="-289642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3B365F"/>
                </a:solidFill>
                <a:latin typeface="Coco Gothic Bold"/>
              </a:rPr>
              <a:t>E</a:t>
            </a:r>
            <a:r>
              <a:rPr lang="en-US" sz="2683">
                <a:solidFill>
                  <a:srgbClr val="3B365F"/>
                </a:solidFill>
                <a:latin typeface="Coco Gothic Bold"/>
              </a:rPr>
              <a:t>ncoded categorical variables like market, state, and city using one-hot enc</a:t>
            </a:r>
            <a:r>
              <a:rPr lang="en-US" sz="2683">
                <a:solidFill>
                  <a:srgbClr val="3B365F"/>
                </a:solidFill>
                <a:latin typeface="Coco Gothic Bold"/>
              </a:rPr>
              <a:t>oding. This creates separate binary features for each category.</a:t>
            </a:r>
          </a:p>
          <a:p>
            <a:pPr algn="l">
              <a:lnSpc>
                <a:spcPts val="3756"/>
              </a:lnSpc>
            </a:pPr>
          </a:p>
          <a:p>
            <a:pPr algn="l">
              <a:lnSpc>
                <a:spcPts val="3756"/>
              </a:lnSpc>
            </a:pPr>
          </a:p>
          <a:p>
            <a:pPr algn="l" marL="579284" indent="-289642" lvl="1">
              <a:lnSpc>
                <a:spcPts val="3756"/>
              </a:lnSpc>
              <a:buFont typeface="Arial"/>
              <a:buChar char="•"/>
            </a:pPr>
            <a:r>
              <a:rPr lang="en-US" sz="2683">
                <a:solidFill>
                  <a:srgbClr val="3B365F"/>
                </a:solidFill>
                <a:latin typeface="Coco Gothic Bold"/>
              </a:rPr>
              <a:t>Converted the 'date' column to datetime format and then extracted the year and month as separate features.</a:t>
            </a:r>
          </a:p>
          <a:p>
            <a:pPr algn="l">
              <a:lnSpc>
                <a:spcPts val="3756"/>
              </a:lnSpc>
            </a:pPr>
          </a:p>
          <a:p>
            <a:pPr algn="l">
              <a:lnSpc>
                <a:spcPts val="3756"/>
              </a:lnSpc>
            </a:pPr>
          </a:p>
          <a:p>
            <a:pPr algn="l">
              <a:lnSpc>
                <a:spcPts val="3756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608355" y="401638"/>
            <a:ext cx="12576991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FFFFFF"/>
                </a:solidFill>
                <a:latin typeface="TAN Headline"/>
              </a:rPr>
              <a:t>DATA PREPROCESSING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83042" y="4457036"/>
            <a:ext cx="9004958" cy="37719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0008" indent="-290004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3B365F"/>
                </a:solidFill>
                <a:latin typeface="Coco Gothic Bold"/>
              </a:rPr>
              <a:t>Numerical features (quantity, priceMin, priceMax, priceMod) using a StandardScaler. This helps ensure all features are on a similar scale before training a model.</a:t>
            </a:r>
          </a:p>
          <a:p>
            <a:pPr algn="l">
              <a:lnSpc>
                <a:spcPts val="3761"/>
              </a:lnSpc>
            </a:pPr>
          </a:p>
          <a:p>
            <a:pPr algn="l" marL="580008" indent="-290004" lvl="1">
              <a:lnSpc>
                <a:spcPts val="3761"/>
              </a:lnSpc>
              <a:buFont typeface="Arial"/>
              <a:buChar char="•"/>
            </a:pPr>
            <a:r>
              <a:rPr lang="en-US" sz="2686">
                <a:solidFill>
                  <a:srgbClr val="3B365F"/>
                </a:solidFill>
                <a:latin typeface="Coco Gothic Bold"/>
              </a:rPr>
              <a:t>Target variable as 'priceMod' and split the data into training and testing sets.</a:t>
            </a:r>
          </a:p>
          <a:p>
            <a:pPr algn="l">
              <a:lnSpc>
                <a:spcPts val="3761"/>
              </a:lnSpc>
            </a:pPr>
          </a:p>
        </p:txBody>
      </p:sp>
    </p:spTree>
  </p:cSld>
  <p:clrMapOvr>
    <a:masterClrMapping/>
  </p:clrMapOvr>
  <p:transition spd="fast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9126" y="-1697100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5" y="0"/>
                </a:lnTo>
                <a:lnTo>
                  <a:pt x="3531385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30427" y="2420738"/>
            <a:ext cx="12311584" cy="7037342"/>
          </a:xfrm>
          <a:custGeom>
            <a:avLst/>
            <a:gdLst/>
            <a:ahLst/>
            <a:cxnLst/>
            <a:rect r="r" b="b" t="t" l="l"/>
            <a:pathLst>
              <a:path h="7037342" w="12311584">
                <a:moveTo>
                  <a:pt x="0" y="0"/>
                </a:moveTo>
                <a:lnTo>
                  <a:pt x="12311585" y="0"/>
                </a:lnTo>
                <a:lnTo>
                  <a:pt x="12311585" y="7037343"/>
                </a:lnTo>
                <a:lnTo>
                  <a:pt x="0" y="70373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03" t="0" r="-1777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04362" y="297683"/>
            <a:ext cx="10271852" cy="182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5211">
                <a:solidFill>
                  <a:srgbClr val="FFFFFF"/>
                </a:solidFill>
                <a:latin typeface="TAN Headline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831119" y="3112073"/>
            <a:ext cx="5456881" cy="556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Alice"/>
              </a:rPr>
              <a:t>The line slopes upwards from left to right, which indicates that the quantity is generally increasing 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lice"/>
              </a:rPr>
              <a:t>over time. There might be some fluctuations around the trend, but the overall pattern suggests an upward trajectory.</a:t>
            </a:r>
          </a:p>
        </p:txBody>
      </p:sp>
    </p:spTree>
  </p:cSld>
  <p:clrMapOvr>
    <a:masterClrMapping/>
  </p:clrMapOvr>
  <p:transition spd="fast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09240" y="-2167632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886652"/>
            <a:ext cx="10654474" cy="8400348"/>
          </a:xfrm>
          <a:custGeom>
            <a:avLst/>
            <a:gdLst/>
            <a:ahLst/>
            <a:cxnLst/>
            <a:rect r="r" b="b" t="t" l="l"/>
            <a:pathLst>
              <a:path h="8400348" w="10654474">
                <a:moveTo>
                  <a:pt x="0" y="0"/>
                </a:moveTo>
                <a:lnTo>
                  <a:pt x="10654474" y="0"/>
                </a:lnTo>
                <a:lnTo>
                  <a:pt x="10654474" y="8400348"/>
                </a:lnTo>
                <a:lnTo>
                  <a:pt x="0" y="8400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6" r="0" b="-6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08074" y="65973"/>
            <a:ext cx="10271852" cy="182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5211">
                <a:solidFill>
                  <a:srgbClr val="FFFFFF"/>
                </a:solidFill>
                <a:latin typeface="TAN Headline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654474" y="3045776"/>
            <a:ext cx="7437644" cy="53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7552" indent="-298776" lvl="1">
              <a:lnSpc>
                <a:spcPts val="3874"/>
              </a:lnSpc>
              <a:buFont typeface="Arial"/>
              <a:buChar char="•"/>
            </a:pPr>
            <a:r>
              <a:rPr lang="en-US" sz="2767">
                <a:solidFill>
                  <a:srgbClr val="FFFFFF"/>
                </a:solidFill>
                <a:latin typeface="Alice"/>
              </a:rPr>
              <a:t>Trend: It appears the price has an overall increasing trend over time.</a:t>
            </a:r>
          </a:p>
          <a:p>
            <a:pPr algn="just">
              <a:lnSpc>
                <a:spcPts val="3874"/>
              </a:lnSpc>
            </a:pPr>
          </a:p>
          <a:p>
            <a:pPr algn="just" marL="598042" indent="-299021" lvl="1">
              <a:lnSpc>
                <a:spcPts val="3877"/>
              </a:lnSpc>
              <a:spcBef>
                <a:spcPct val="0"/>
              </a:spcBef>
              <a:buFont typeface="Arial"/>
              <a:buChar char="•"/>
            </a:pPr>
            <a:r>
              <a:rPr lang="en-US" sz="2769">
                <a:solidFill>
                  <a:srgbClr val="FFFFFF"/>
                </a:solidFill>
                <a:latin typeface="Alice"/>
              </a:rPr>
              <a:t>Seasonal: There doesn't appear to be a strong seasonal component t</a:t>
            </a:r>
            <a:r>
              <a:rPr lang="en-US" sz="2769">
                <a:solidFill>
                  <a:srgbClr val="FFFFFF"/>
                </a:solidFill>
                <a:latin typeface="Alice"/>
              </a:rPr>
              <a:t>o the price in this case.</a:t>
            </a:r>
          </a:p>
          <a:p>
            <a:pPr algn="just">
              <a:lnSpc>
                <a:spcPts val="3874"/>
              </a:lnSpc>
              <a:spcBef>
                <a:spcPct val="0"/>
              </a:spcBef>
            </a:pPr>
          </a:p>
          <a:p>
            <a:pPr algn="just" marL="597552" indent="-298776" lvl="1">
              <a:lnSpc>
                <a:spcPts val="3874"/>
              </a:lnSpc>
              <a:spcBef>
                <a:spcPct val="0"/>
              </a:spcBef>
              <a:buFont typeface="Arial"/>
              <a:buChar char="•"/>
            </a:pPr>
            <a:r>
              <a:rPr lang="en-US" sz="2767">
                <a:solidFill>
                  <a:srgbClr val="FFFFFF"/>
                </a:solidFill>
                <a:latin typeface="Alice"/>
              </a:rPr>
              <a:t>Residual: The residuals appear to be random fluctuations around zero, with no clear pattern.</a:t>
            </a:r>
          </a:p>
          <a:p>
            <a:pPr algn="just">
              <a:lnSpc>
                <a:spcPts val="3874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19126" y="-1697100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5" y="0"/>
                </a:lnTo>
                <a:lnTo>
                  <a:pt x="3531385" y="3815463"/>
                </a:lnTo>
                <a:lnTo>
                  <a:pt x="0" y="3815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2321019"/>
            <a:ext cx="9826185" cy="7616549"/>
          </a:xfrm>
          <a:custGeom>
            <a:avLst/>
            <a:gdLst/>
            <a:ahLst/>
            <a:cxnLst/>
            <a:rect r="r" b="b" t="t" l="l"/>
            <a:pathLst>
              <a:path h="7616549" w="9826185">
                <a:moveTo>
                  <a:pt x="0" y="0"/>
                </a:moveTo>
                <a:lnTo>
                  <a:pt x="9826185" y="0"/>
                </a:lnTo>
                <a:lnTo>
                  <a:pt x="9826185" y="7616549"/>
                </a:lnTo>
                <a:lnTo>
                  <a:pt x="0" y="76165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04362" y="297683"/>
            <a:ext cx="10271852" cy="1820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5211">
                <a:solidFill>
                  <a:srgbClr val="FFFFFF"/>
                </a:solidFill>
                <a:latin typeface="TAN Headline"/>
              </a:rPr>
              <a:t>EXPLORATORY DATA ANALYSIS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28086" y="3152467"/>
            <a:ext cx="7433115" cy="5310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20"/>
              </a:lnSpc>
              <a:spcBef>
                <a:spcPct val="0"/>
              </a:spcBef>
            </a:pPr>
            <a:r>
              <a:rPr lang="en-US" sz="4300">
                <a:solidFill>
                  <a:srgbClr val="FFFFFF"/>
                </a:solidFill>
                <a:latin typeface="Alice"/>
              </a:rPr>
              <a:t>plot likely showed values close to 0, suggesting no significant relationship between past and current prices. This can be helpful when choosing a time series forecasting model.</a:t>
            </a:r>
          </a:p>
        </p:txBody>
      </p:sp>
    </p:spTree>
  </p:cSld>
  <p:clrMapOvr>
    <a:masterClrMapping/>
  </p:clrMapOvr>
  <p:transition spd="fast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6993" y="-1907732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4"/>
                </a:lnTo>
                <a:lnTo>
                  <a:pt x="0" y="381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04362" y="297683"/>
            <a:ext cx="10271852" cy="89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5211">
                <a:solidFill>
                  <a:srgbClr val="FFFFFF"/>
                </a:solidFill>
                <a:latin typeface="TAN Headline"/>
              </a:rPr>
              <a:t>FEATURE ENGINEERING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39339" y="1841057"/>
            <a:ext cx="15719961" cy="110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1"/>
              </a:lnSpc>
              <a:spcBef>
                <a:spcPct val="0"/>
              </a:spcBef>
            </a:pPr>
            <a:r>
              <a:rPr lang="en-US" sz="3136">
                <a:solidFill>
                  <a:srgbClr val="FFFFFF"/>
                </a:solidFill>
                <a:latin typeface="Alice"/>
              </a:rPr>
              <a:t>For our market price prediction project, we have applied several feature engineering techniques to enhance our dataset.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80308" y="3590802"/>
            <a:ext cx="15719961" cy="221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3136">
                <a:solidFill>
                  <a:srgbClr val="FFFFFF"/>
                </a:solidFill>
                <a:latin typeface="Alice"/>
              </a:rPr>
              <a:t>1. Lagged Variables</a:t>
            </a:r>
          </a:p>
          <a:p>
            <a:pPr algn="l">
              <a:lnSpc>
                <a:spcPts val="4391"/>
              </a:lnSpc>
            </a:pPr>
            <a:r>
              <a:rPr lang="en-US" sz="3136">
                <a:solidFill>
                  <a:srgbClr val="FFFFFF"/>
                </a:solidFill>
                <a:latin typeface="Alice"/>
              </a:rPr>
              <a:t>Lagged variables are created to introduce past values of the time series as new features. This helps the model capture temporal dependencies.</a:t>
            </a:r>
          </a:p>
          <a:p>
            <a:pPr algn="l">
              <a:lnSpc>
                <a:spcPts val="43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80308" y="6255167"/>
            <a:ext cx="15719961" cy="2217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1"/>
              </a:lnSpc>
            </a:pPr>
            <a:r>
              <a:rPr lang="en-US" sz="3136">
                <a:solidFill>
                  <a:srgbClr val="FFFFFF"/>
                </a:solidFill>
                <a:latin typeface="Alice"/>
              </a:rPr>
              <a:t>2. Rolling Statistics</a:t>
            </a:r>
          </a:p>
          <a:p>
            <a:pPr algn="l">
              <a:lnSpc>
                <a:spcPts val="4391"/>
              </a:lnSpc>
            </a:pPr>
            <a:r>
              <a:rPr lang="en-US" sz="3136">
                <a:solidFill>
                  <a:srgbClr val="FFFFFF"/>
                </a:solidFill>
                <a:latin typeface="Alice"/>
              </a:rPr>
              <a:t>Rolling statistics, such as rolling mean and rolling standard deviation, are calculated to capture the moving average and variability over a specified window.</a:t>
            </a:r>
          </a:p>
          <a:p>
            <a:pPr algn="l">
              <a:lnSpc>
                <a:spcPts val="4391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fast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D51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6993" y="-1907732"/>
            <a:ext cx="3531385" cy="3815463"/>
          </a:xfrm>
          <a:custGeom>
            <a:avLst/>
            <a:gdLst/>
            <a:ahLst/>
            <a:cxnLst/>
            <a:rect r="r" b="b" t="t" l="l"/>
            <a:pathLst>
              <a:path h="3815463" w="3531385">
                <a:moveTo>
                  <a:pt x="0" y="0"/>
                </a:moveTo>
                <a:lnTo>
                  <a:pt x="3531386" y="0"/>
                </a:lnTo>
                <a:lnTo>
                  <a:pt x="3531386" y="3815464"/>
                </a:lnTo>
                <a:lnTo>
                  <a:pt x="0" y="3815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6790" y="1913408"/>
            <a:ext cx="17194420" cy="6460185"/>
          </a:xfrm>
          <a:custGeom>
            <a:avLst/>
            <a:gdLst/>
            <a:ahLst/>
            <a:cxnLst/>
            <a:rect r="r" b="b" t="t" l="l"/>
            <a:pathLst>
              <a:path h="6460185" w="17194420">
                <a:moveTo>
                  <a:pt x="0" y="0"/>
                </a:moveTo>
                <a:lnTo>
                  <a:pt x="17194420" y="0"/>
                </a:lnTo>
                <a:lnTo>
                  <a:pt x="17194420" y="6460184"/>
                </a:lnTo>
                <a:lnTo>
                  <a:pt x="0" y="6460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4" r="0" b="-122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04362" y="297683"/>
            <a:ext cx="10271852" cy="896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6"/>
              </a:lnSpc>
            </a:pPr>
            <a:r>
              <a:rPr lang="en-US" sz="5211">
                <a:solidFill>
                  <a:srgbClr val="FFFFFF"/>
                </a:solidFill>
                <a:latin typeface="TAN Headline"/>
              </a:rPr>
              <a:t>FEATURE ENGINEERING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6790" y="8591208"/>
            <a:ext cx="17942943" cy="12579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12"/>
              </a:lnSpc>
              <a:spcBef>
                <a:spcPct val="0"/>
              </a:spcBef>
            </a:pPr>
            <a:r>
              <a:rPr lang="en-US" sz="3580">
                <a:solidFill>
                  <a:srgbClr val="FFFFFF"/>
                </a:solidFill>
                <a:latin typeface="Alice"/>
              </a:rPr>
              <a:t>The Fourier Series decomposition (red line) closely resembles the original seasonal component (blue line), suggesting the presence of subtle seasonality in the data.</a:t>
            </a:r>
          </a:p>
        </p:txBody>
      </p:sp>
    </p:spTree>
  </p:cSld>
  <p:clrMapOvr>
    <a:masterClrMapping/>
  </p:clrMapOvr>
  <p:transition spd="fast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DAGGnkfbMUQ</dc:identifier>
  <dcterms:modified xsi:type="dcterms:W3CDTF">2011-08-01T06:04:30Z</dcterms:modified>
  <cp:revision>1</cp:revision>
  <dc:title>MARKETPRICE_MENTORNESS</dc:title>
</cp:coreProperties>
</file>